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560" r:id="rId2"/>
    <p:sldId id="605" r:id="rId3"/>
    <p:sldId id="576" r:id="rId4"/>
    <p:sldId id="584" r:id="rId5"/>
    <p:sldId id="593" r:id="rId6"/>
    <p:sldId id="580" r:id="rId7"/>
    <p:sldId id="606" r:id="rId8"/>
    <p:sldId id="596" r:id="rId9"/>
    <p:sldId id="601" r:id="rId10"/>
    <p:sldId id="607" r:id="rId11"/>
    <p:sldId id="597" r:id="rId12"/>
    <p:sldId id="599" r:id="rId13"/>
    <p:sldId id="602" r:id="rId14"/>
    <p:sldId id="608" r:id="rId15"/>
    <p:sldId id="603" r:id="rId16"/>
    <p:sldId id="604" r:id="rId17"/>
  </p:sldIdLst>
  <p:sldSz cx="9144000" cy="6858000" type="overhead"/>
  <p:notesSz cx="6708775" cy="9836150"/>
  <p:defaultTextStyle>
    <a:defPPr>
      <a:defRPr lang="fr-FR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F00"/>
    <a:srgbClr val="000000"/>
    <a:srgbClr val="FF0000"/>
    <a:srgbClr val="00CC00"/>
    <a:srgbClr val="E6E6E6"/>
    <a:srgbClr val="D9D9D9"/>
    <a:srgbClr val="F0FFB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984" y="-112"/>
      </p:cViewPr>
      <p:guideLst>
        <p:guide orient="horz" pos="3099"/>
        <p:guide pos="211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410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6175" y="4435475"/>
            <a:ext cx="5116513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Klicken Sie, um die Formate des Vorlagentextes zu bearbeiten</a:t>
            </a:r>
          </a:p>
          <a:p>
            <a:pPr lvl="1"/>
            <a:r>
              <a:rPr lang="fr-FR" altLang="fr-FR" smtClean="0"/>
              <a:t>Zweite Ebene</a:t>
            </a:r>
          </a:p>
          <a:p>
            <a:pPr lvl="2"/>
            <a:r>
              <a:rPr lang="fr-FR" altLang="fr-FR" smtClean="0"/>
              <a:t>Dritte Ebene</a:t>
            </a:r>
          </a:p>
          <a:p>
            <a:pPr lvl="3"/>
            <a:r>
              <a:rPr lang="fr-FR" altLang="fr-FR" smtClean="0"/>
              <a:t>Vierte Ebene</a:t>
            </a:r>
          </a:p>
          <a:p>
            <a:pPr lvl="4"/>
            <a:r>
              <a:rPr lang="fr-FR" altLang="fr-FR" smtClean="0"/>
              <a:t>Fünfte Ebene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525463"/>
            <a:ext cx="5029200" cy="3771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59973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1588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88913" indent="-185738" algn="l" defTabSz="762000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387350" indent="-196850" algn="l" defTabSz="762000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576263" indent="-187325" algn="l" defTabSz="762000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altLang="fr-FR" sz="1100"/>
              <a:t>Gemäss offiziellen Zahlen des Bundes gab es 2003 in der Schweiz total 1'623'586 Ausländerinnen und Ausländer; </a:t>
            </a:r>
          </a:p>
          <a:p>
            <a:pPr>
              <a:spcBef>
                <a:spcPct val="0"/>
              </a:spcBef>
            </a:pPr>
            <a:endParaRPr lang="de-DE" altLang="fr-FR" sz="1100"/>
          </a:p>
          <a:p>
            <a:pPr>
              <a:spcBef>
                <a:spcPct val="0"/>
              </a:spcBef>
            </a:pPr>
            <a:r>
              <a:rPr lang="de-DE" altLang="fr-FR" sz="1100" b="0"/>
              <a:t>EU-15/EFTA</a:t>
            </a:r>
            <a:r>
              <a:rPr lang="de-DE" altLang="fr-FR" sz="1100"/>
              <a:t> 890'670 (das entspricht 54,8% der AusländerInnen);</a:t>
            </a:r>
          </a:p>
          <a:p>
            <a:pPr>
              <a:spcBef>
                <a:spcPct val="0"/>
              </a:spcBef>
            </a:pPr>
            <a:r>
              <a:rPr lang="de-DE" altLang="fr-FR" sz="1100" b="0"/>
              <a:t>zehn neue EU-Staaten</a:t>
            </a:r>
            <a:r>
              <a:rPr lang="de-DE" altLang="fr-FR" sz="1100"/>
              <a:t> 20'520 (1,3%); staatenlos/unbekannt 3’207 (0,2%).</a:t>
            </a:r>
          </a:p>
          <a:p>
            <a:pPr>
              <a:spcBef>
                <a:spcPct val="0"/>
              </a:spcBef>
            </a:pPr>
            <a:r>
              <a:rPr lang="de-DE" altLang="fr-FR" sz="1100" b="0"/>
              <a:t>Für die </a:t>
            </a:r>
            <a:r>
              <a:rPr lang="de-DE" altLang="fr-FR" sz="1100"/>
              <a:t>blauen Säulen</a:t>
            </a:r>
            <a:r>
              <a:rPr lang="de-DE" altLang="fr-FR" sz="1100" b="0"/>
              <a:t> gilt bereits heute oder (die kleine blaue Säule für die Menschen in den 10 neuen EU Ländern) in naher Zukunft die Personenfreizügigkeit.</a:t>
            </a:r>
          </a:p>
          <a:p>
            <a:pPr>
              <a:spcBef>
                <a:spcPct val="0"/>
              </a:spcBef>
            </a:pPr>
            <a:endParaRPr lang="de-DE" altLang="fr-FR" sz="1100"/>
          </a:p>
          <a:p>
            <a:pPr>
              <a:spcBef>
                <a:spcPct val="0"/>
              </a:spcBef>
            </a:pPr>
            <a:r>
              <a:rPr lang="de-DE" altLang="fr-FR" sz="1100" b="0"/>
              <a:t>Drittstaaten</a:t>
            </a:r>
            <a:r>
              <a:rPr lang="de-DE" altLang="fr-FR" sz="1100"/>
              <a:t> 709'189 (das entspricht 43,7% der AusländerInnen); </a:t>
            </a:r>
          </a:p>
          <a:p>
            <a:pPr>
              <a:spcBef>
                <a:spcPct val="0"/>
              </a:spcBef>
            </a:pPr>
            <a:r>
              <a:rPr lang="de-DE" altLang="fr-FR" sz="1100" b="0"/>
              <a:t>Dazu kommen bis zu 300'000 </a:t>
            </a:r>
            <a:r>
              <a:rPr lang="de-DE" altLang="fr-FR" sz="1100"/>
              <a:t>Sans-Papiers</a:t>
            </a:r>
            <a:r>
              <a:rPr lang="de-DE" altLang="fr-FR" sz="1100" b="0"/>
              <a:t>. Legt man nicht diese Zahl, sondern die defensive Schätzung des BFM (Bundesamtes für Migration) von </a:t>
            </a:r>
            <a:r>
              <a:rPr lang="de-DE" altLang="fr-FR" sz="1100"/>
              <a:t>100'000 Sans-Papiers</a:t>
            </a:r>
            <a:r>
              <a:rPr lang="de-DE" altLang="fr-FR" sz="1100" b="0"/>
              <a:t> zugrunde (</a:t>
            </a:r>
            <a:r>
              <a:rPr lang="de-DE" altLang="fr-FR" sz="1100"/>
              <a:t>5,8%</a:t>
            </a:r>
            <a:r>
              <a:rPr lang="de-DE" altLang="fr-FR" sz="1100" b="0"/>
              <a:t> der Ausländer sind Sans-Papiers).</a:t>
            </a:r>
          </a:p>
          <a:p>
            <a:pPr>
              <a:spcBef>
                <a:spcPct val="0"/>
              </a:spcBef>
            </a:pPr>
            <a:endParaRPr lang="de-DE" altLang="fr-FR" sz="1100" b="0"/>
          </a:p>
          <a:p>
            <a:pPr>
              <a:spcBef>
                <a:spcPct val="0"/>
              </a:spcBef>
            </a:pPr>
            <a:r>
              <a:rPr lang="de-DE" altLang="fr-FR" sz="1100" b="0"/>
              <a:t>Im Vergleich dazu ist die Zahl der Personen im Asylbereich (hellgrün rechts aussen) sehr klein.</a:t>
            </a:r>
            <a:endParaRPr lang="de-CH" altLang="fr-FR" sz="1100"/>
          </a:p>
          <a:p>
            <a:pPr>
              <a:spcBef>
                <a:spcPct val="0"/>
              </a:spcBef>
            </a:pPr>
            <a:r>
              <a:rPr lang="de-CH" altLang="fr-FR" sz="1100"/>
              <a:t>72‘000 Personen (0.9% der Wohn-bevölkerung) gehören dem Asylbereich an. Der Asylbereich ist rückläufig in ganz Europa.</a:t>
            </a:r>
            <a:endParaRPr lang="de-CH" altLang="fr-FR" sz="1100" b="0"/>
          </a:p>
          <a:p>
            <a:endParaRPr lang="de-CH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altLang="fr-FR" b="0"/>
              <a:t>MigrantInnen haben unsere Eisenbahnen und Autobahnen, Dieselmotoren und Kraftwerke gebaut.</a:t>
            </a:r>
          </a:p>
          <a:p>
            <a:r>
              <a:rPr lang="de-CH" altLang="fr-FR" b="0"/>
              <a:t>MigrantInnen leisten über 1/4 unseres gesamten Erwerbsarbeitvolumens.</a:t>
            </a:r>
          </a:p>
          <a:p>
            <a:r>
              <a:rPr lang="de-CH" altLang="fr-FR" b="0"/>
              <a:t>40% des Pflegepersonals z.B. des Uni-Spitals Zürich sind MigrantInnen; jede 2. Arbeitsstunde in der Gastronomie, jede 3. Stunde im Bau.</a:t>
            </a:r>
          </a:p>
          <a:p>
            <a:r>
              <a:rPr lang="de-CH" altLang="fr-FR" b="0"/>
              <a:t>Der Anteil der MigrantInnen im Dienstleistungsbereich ist seit 1980 steigend (im Bau und in der Industrie eher stagnierend).</a:t>
            </a:r>
          </a:p>
          <a:p>
            <a:r>
              <a:rPr lang="de-CH" altLang="fr-FR" b="0"/>
              <a:t>Der Anteil der SpezialistInnen ohne CH-Pass steigt.</a:t>
            </a:r>
          </a:p>
          <a:p>
            <a:endParaRPr lang="de-CH" altLang="fr-FR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523" name="Picture 83" descr="unia_standard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38" y="228600"/>
            <a:ext cx="126206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5522" name="Rectangle 82"/>
          <p:cNvSpPr>
            <a:spLocks noChangeArrowheads="1"/>
          </p:cNvSpPr>
          <p:nvPr/>
        </p:nvSpPr>
        <p:spPr bwMode="auto">
          <a:xfrm>
            <a:off x="304800" y="0"/>
            <a:ext cx="8534400" cy="2514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5493" name="Rectangle 53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848600" cy="914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lnSpc>
                <a:spcPts val="3600"/>
              </a:lnSpc>
              <a:defRPr sz="3600">
                <a:solidFill>
                  <a:srgbClr val="000000"/>
                </a:solidFill>
              </a:defRPr>
            </a:lvl1pPr>
          </a:lstStyle>
          <a:p>
            <a:pPr lvl="0"/>
            <a:r>
              <a:rPr lang="de-CH" altLang="fr-FR" noProof="0" dirty="0" smtClean="0"/>
              <a:t>Mastertitelformat bearbeiten</a:t>
            </a:r>
          </a:p>
        </p:txBody>
      </p:sp>
      <p:sp>
        <p:nvSpPr>
          <p:cNvPr id="445494" name="Rectangle 5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191000"/>
            <a:ext cx="7848600" cy="304800"/>
          </a:xfr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>
            <a:spAutoFit/>
          </a:bodyPr>
          <a:lstStyle>
            <a:lvl2pPr lvl="1"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de-CH" altLang="fr-FR" noProof="0" smtClean="0"/>
              <a:t>Master-Untertitelformat bearbeiten</a:t>
            </a:r>
          </a:p>
        </p:txBody>
      </p:sp>
      <p:sp>
        <p:nvSpPr>
          <p:cNvPr id="445524" name="AutoShape 84"/>
          <p:cNvSpPr>
            <a:spLocks noChangeArrowheads="1"/>
          </p:cNvSpPr>
          <p:nvPr/>
        </p:nvSpPr>
        <p:spPr bwMode="auto">
          <a:xfrm flipV="1">
            <a:off x="990600" y="2438400"/>
            <a:ext cx="346075" cy="346075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445527" name="Picture 87" descr="unia_wm_weis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3" y="1408113"/>
            <a:ext cx="148272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768" y="1344168"/>
            <a:ext cx="2694432" cy="1170432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8A39E-7457-4A37-872A-CB89B7F55C86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39251976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77050" y="1066800"/>
            <a:ext cx="196215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1066800"/>
            <a:ext cx="573405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C3F53-77FB-4E69-8807-C497D9F517A3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261751306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848600" cy="685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990600" y="1752600"/>
            <a:ext cx="7848600" cy="48006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0" y="114300"/>
            <a:ext cx="1066800" cy="228600"/>
          </a:xfrm>
        </p:spPr>
        <p:txBody>
          <a:bodyPr/>
          <a:lstStyle>
            <a:lvl1pPr>
              <a:defRPr/>
            </a:lvl1pPr>
          </a:lstStyle>
          <a:p>
            <a:fld id="{70282964-565C-4D11-8B81-6CEF6FA67CD7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41394063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108D0-1CE6-4C3C-A9D3-6F292272FAEC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27217717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4B66BE-6FEC-46F7-9834-03A20C0FCAD3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37440120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3848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8481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1682A-220E-4F83-8729-6A3B395DE9A2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1510935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473372-5A93-4796-802F-99FF5DF436A8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39637318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F667E-8D84-4CBF-8995-5975C0439EFF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3396794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33D61A-8C66-464F-B2E3-8C94C434281B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6662104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CB3054-E276-4DA2-9BEC-66D6B28918DE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261215531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E6A7F-BE0B-4350-AAC3-3A99B3FC0460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</p:spTree>
    <p:extLst>
      <p:ext uri="{BB962C8B-B14F-4D97-AF65-F5344CB8AC3E}">
        <p14:creationId xmlns:p14="http://schemas.microsoft.com/office/powerpoint/2010/main" val="24388245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65" name="Rectangle 49"/>
          <p:cNvSpPr>
            <a:spLocks noChangeArrowheads="1"/>
          </p:cNvSpPr>
          <p:nvPr/>
        </p:nvSpPr>
        <p:spPr bwMode="auto">
          <a:xfrm>
            <a:off x="304800" y="0"/>
            <a:ext cx="8534400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de-CH" altLang="fr-FR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7848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Mastertextformat bearbeiten</a:t>
            </a:r>
          </a:p>
          <a:p>
            <a:pPr lvl="1"/>
            <a:r>
              <a:rPr lang="en-US" altLang="fr-FR" smtClean="0"/>
              <a:t>Zweite Ebene</a:t>
            </a:r>
          </a:p>
          <a:p>
            <a:pPr lvl="2"/>
            <a:r>
              <a:rPr lang="en-US" altLang="fr-FR" smtClean="0"/>
              <a:t>Dritte Ebene</a:t>
            </a:r>
          </a:p>
          <a:p>
            <a:pPr lvl="3"/>
            <a:r>
              <a:rPr lang="en-US" altLang="fr-FR" smtClean="0"/>
              <a:t>Vierte Ebene</a:t>
            </a:r>
          </a:p>
          <a:p>
            <a:pPr lvl="4"/>
            <a:r>
              <a:rPr lang="en-US" altLang="fr-FR" smtClean="0"/>
              <a:t>Fünfte Ebene</a:t>
            </a:r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06680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Mastertitelformat bearbeiten</a:t>
            </a:r>
          </a:p>
        </p:txBody>
      </p:sp>
      <p:sp>
        <p:nvSpPr>
          <p:cNvPr id="444480" name="Rectangle 6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0" y="114300"/>
            <a:ext cx="106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700">
                <a:solidFill>
                  <a:schemeClr val="tx1"/>
                </a:solidFill>
              </a:defRPr>
            </a:lvl1pPr>
          </a:lstStyle>
          <a:p>
            <a:fld id="{061684EE-5D46-4B9F-BB59-4CFCD218FC92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444484" name="Rectangle 68"/>
          <p:cNvSpPr>
            <a:spLocks noChangeArrowheads="1"/>
          </p:cNvSpPr>
          <p:nvPr/>
        </p:nvSpPr>
        <p:spPr bwMode="auto">
          <a:xfrm>
            <a:off x="457200" y="381000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buClr>
                <a:schemeClr val="folHlink"/>
              </a:buClr>
              <a:buSzPct val="75000"/>
              <a:buFont typeface="Monotype Sorts" pitchFamily="2" charset="2"/>
              <a:buNone/>
            </a:pPr>
            <a:endParaRPr kumimoji="1" lang="de-DE" altLang="fr-FR" sz="120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44487" name="Picture 71" descr="Unia_logo_weiss_400px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25"/>
          <a:stretch>
            <a:fillRect/>
          </a:stretch>
        </p:blipFill>
        <p:spPr bwMode="auto">
          <a:xfrm>
            <a:off x="7696200" y="257175"/>
            <a:ext cx="10668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4488" name="AutoShape 72"/>
          <p:cNvSpPr>
            <a:spLocks noChangeArrowheads="1"/>
          </p:cNvSpPr>
          <p:nvPr/>
        </p:nvSpPr>
        <p:spPr bwMode="auto">
          <a:xfrm flipV="1">
            <a:off x="990600" y="609600"/>
            <a:ext cx="346075" cy="346075"/>
          </a:xfrm>
          <a:prstGeom prst="rtTriangle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44490" name="Rectangle 74"/>
          <p:cNvSpPr>
            <a:spLocks noChangeArrowheads="1"/>
          </p:cNvSpPr>
          <p:nvPr/>
        </p:nvSpPr>
        <p:spPr bwMode="auto">
          <a:xfrm>
            <a:off x="7696200" y="1143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/>
            <a:fld id="{81B87CA1-6470-4E95-955A-C11FD3EB2DC9}" type="slidenum">
              <a:rPr lang="de-CH" altLang="fr-FR" sz="700">
                <a:solidFill>
                  <a:schemeClr val="tx1"/>
                </a:solidFill>
              </a:rPr>
              <a:pPr algn="l"/>
              <a:t>‹#›</a:t>
            </a:fld>
            <a:endParaRPr lang="de-CH" altLang="fr-FR" sz="700" b="1">
              <a:solidFill>
                <a:schemeClr val="accent2"/>
              </a:solidFill>
            </a:endParaRPr>
          </a:p>
        </p:txBody>
      </p:sp>
      <p:sp>
        <p:nvSpPr>
          <p:cNvPr id="444492" name="Text Box 76"/>
          <p:cNvSpPr txBox="1">
            <a:spLocks noChangeArrowheads="1"/>
          </p:cNvSpPr>
          <p:nvPr/>
        </p:nvSpPr>
        <p:spPr bwMode="auto">
          <a:xfrm>
            <a:off x="990600" y="369888"/>
            <a:ext cx="6400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fr-FR" sz="1200">
                <a:solidFill>
                  <a:schemeClr val="bg1"/>
                </a:solidFill>
                <a:latin typeface="Arial Black" pitchFamily="34" charset="0"/>
              </a:rPr>
              <a:t>Migration and trade unions</a:t>
            </a:r>
            <a:endParaRPr lang="de-CH" altLang="fr-FR" sz="1200">
              <a:latin typeface="Arial Black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0"/>
            <a:ext cx="1615994" cy="7032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sldNum="0" hdr="0" ftr="0"/>
  <p:txStyles>
    <p:titleStyle>
      <a:lvl1pPr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6pPr>
      <a:lvl7pPr marL="914400"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7pPr>
      <a:lvl8pPr marL="1371600"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8pPr>
      <a:lvl9pPr marL="1828800" algn="l" defTabSz="762000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9pPr>
    </p:titleStyle>
    <p:bodyStyle>
      <a:lvl1pPr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1588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defRPr sz="2000" b="1">
          <a:solidFill>
            <a:schemeClr val="tx2"/>
          </a:solidFill>
          <a:latin typeface="+mn-lt"/>
        </a:defRPr>
      </a:lvl2pPr>
      <a:lvl3pPr marL="190500" indent="-187325" algn="l" defTabSz="762000" rtl="0" eaLnBrk="0" fontAlgn="base" hangingPunct="0">
        <a:spcBef>
          <a:spcPct val="25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382588" indent="-190500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573088" indent="-188913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030288" indent="-188913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487488" indent="-188913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1944688" indent="-188913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401888" indent="-188913" algn="l" defTabSz="76200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848600" cy="838200"/>
          </a:xfrm>
        </p:spPr>
        <p:txBody>
          <a:bodyPr/>
          <a:lstStyle/>
          <a:p>
            <a:r>
              <a:rPr lang="en-GB" altLang="fr-FR" b="1">
                <a:solidFill>
                  <a:schemeClr val="tx1"/>
                </a:solidFill>
                <a:cs typeface="Times" charset="0"/>
              </a:rPr>
              <a:t>Migration and trade unions</a:t>
            </a:r>
            <a:endParaRPr lang="de-CH" altLang="fr-FR" b="1">
              <a:solidFill>
                <a:schemeClr val="tx1"/>
              </a:solidFill>
              <a:latin typeface="Times" charset="0"/>
              <a:cs typeface="Times" charset="0"/>
            </a:endParaRP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191000"/>
            <a:ext cx="7467600" cy="1371600"/>
          </a:xfrm>
        </p:spPr>
        <p:txBody>
          <a:bodyPr/>
          <a:lstStyle/>
          <a:p>
            <a:pPr>
              <a:buClr>
                <a:schemeClr val="tx1"/>
              </a:buClr>
            </a:pPr>
            <a:endParaRPr lang="de-CH" altLang="fr-FR"/>
          </a:p>
          <a:p>
            <a:pPr>
              <a:buClr>
                <a:schemeClr val="tx1"/>
              </a:buClr>
            </a:pPr>
            <a:r>
              <a:rPr lang="de-CH" altLang="fr-FR"/>
              <a:t/>
            </a:r>
            <a:br>
              <a:rPr lang="de-CH" altLang="fr-FR"/>
            </a:br>
            <a:r>
              <a:rPr lang="en-GB" altLang="fr-FR">
                <a:solidFill>
                  <a:srgbClr val="000000"/>
                </a:solidFill>
              </a:rPr>
              <a:t>Unia migration area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>
                <a:cs typeface="Times" charset="0"/>
              </a:rPr>
              <a:t>2011</a:t>
            </a:r>
            <a:endParaRPr lang="de-CH" altLang="fr-FR" b="0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B159-2FEC-4C80-BAB2-55F08A55CC5E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solidFill>
                  <a:srgbClr val="000000"/>
                </a:solidFill>
              </a:rPr>
              <a:t>Recruiting and support of foreign members</a:t>
            </a:r>
            <a:r>
              <a:rPr lang="en-GB" altLang="fr-FR">
                <a:solidFill>
                  <a:srgbClr val="000000"/>
                </a:solidFill>
              </a:rPr>
              <a:t/>
            </a:r>
            <a:br>
              <a:rPr lang="en-GB" altLang="fr-FR">
                <a:solidFill>
                  <a:srgbClr val="000000"/>
                </a:solidFill>
              </a:rPr>
            </a:br>
            <a:endParaRPr lang="de-CH" altLang="fr-FR">
              <a:solidFill>
                <a:srgbClr val="000000"/>
              </a:solidFill>
            </a:endParaRP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  <a:p>
            <a:endParaRPr lang="de-CH" altLang="fr-FR"/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Personnel policy of Unia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Specific information for migrants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chemeClr val="tx1"/>
                </a:solidFill>
                <a:cs typeface="Times" charset="0"/>
              </a:rPr>
              <a:t> Integration</a:t>
            </a:r>
            <a:endParaRPr lang="de-CH" altLang="fr-FR" sz="2800"/>
          </a:p>
          <a:p>
            <a:endParaRPr lang="de-CH" altLang="fr-FR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1BE4-4F7F-4A39-9509-64909B43BFEA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Migrants in the trade union</a:t>
            </a:r>
            <a:br>
              <a:rPr lang="en-GB" altLang="fr-FR">
                <a:cs typeface="Times" charset="0"/>
              </a:rPr>
            </a:br>
            <a:r>
              <a:rPr lang="en-GB" altLang="fr-FR">
                <a:solidFill>
                  <a:srgbClr val="FF0000"/>
                </a:solidFill>
                <a:cs typeface="Times" charset="0"/>
              </a:rPr>
              <a:t>Organisation and support of foreign colleagues</a:t>
            </a:r>
            <a:endParaRPr lang="de-CH" altLang="fr-FR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848600" cy="4572000"/>
          </a:xfrm>
          <a:solidFill>
            <a:schemeClr val="accent1"/>
          </a:solidFill>
        </p:spPr>
        <p:txBody>
          <a:bodyPr/>
          <a:lstStyle/>
          <a:p>
            <a:endParaRPr lang="de-CH" altLang="fr-FR"/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If possible people to be addressed by own compatriots</a:t>
            </a:r>
          </a:p>
          <a:p>
            <a:pPr lvl="3"/>
            <a:r>
              <a:rPr lang="en-GB" altLang="fr-FR" b="1">
                <a:solidFill>
                  <a:srgbClr val="000000"/>
                </a:solidFill>
              </a:rPr>
              <a:t>Organise employees independently of residence status (in former times seasonal workers, today temporary workers, etc.)</a:t>
            </a:r>
          </a:p>
          <a:p>
            <a:pPr lvl="3"/>
            <a:r>
              <a:rPr lang="en-GB" altLang="fr-FR" b="1">
                <a:solidFill>
                  <a:srgbClr val="000000"/>
                </a:solidFill>
              </a:rPr>
              <a:t>Inform foreign employees as early as possible about trade union etc and organise (in former times in courses; today if possible in the country of origin in co-operation with the local trade unions, etc.)</a:t>
            </a:r>
          </a:p>
          <a:p>
            <a:pPr lvl="3"/>
            <a:r>
              <a:rPr lang="en-GB" altLang="fr-FR" b="1">
                <a:solidFill>
                  <a:srgbClr val="000000"/>
                </a:solidFill>
              </a:rPr>
              <a:t>Do not only organise and inform people on the job, but also in their homes, migrant associations, etc.</a:t>
            </a:r>
          </a:p>
          <a:p>
            <a:pPr lvl="3"/>
            <a:r>
              <a:rPr lang="en-GB" altLang="fr-FR" b="1">
                <a:cs typeface="Times" charset="0"/>
              </a:rPr>
              <a:t>Produce information material in mother tongue!</a:t>
            </a:r>
            <a:endParaRPr lang="de-CH" altLang="fr-FR" b="1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AD79-189A-4142-B42D-3A4DCC15CBD4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7848600" cy="346075"/>
          </a:xfrm>
        </p:spPr>
        <p:txBody>
          <a:bodyPr/>
          <a:lstStyle/>
          <a:p>
            <a:r>
              <a:rPr lang="en-GB" altLang="fr-FR">
                <a:cs typeface="Times" charset="0"/>
              </a:rPr>
              <a:t>Personnel policy of Unia – overall statistics 2009</a:t>
            </a:r>
            <a:endParaRPr lang="de-CH" altLang="fr-FR">
              <a:latin typeface="Times" charset="0"/>
              <a:cs typeface="Times" charset="0"/>
            </a:endParaRPr>
          </a:p>
        </p:txBody>
      </p:sp>
      <p:graphicFrame>
        <p:nvGraphicFramePr>
          <p:cNvPr id="773130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971550" y="1341438"/>
          <a:ext cx="6985000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22" name="Chart" r:id="rId4" imgW="5276945" imgH="4343400" progId="Excel.Chart.8">
                  <p:embed/>
                </p:oleObj>
              </mc:Choice>
              <mc:Fallback>
                <p:oleObj name="Chart" r:id="rId4" imgW="5276945" imgH="4343400" progId="Excel.Char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6985000" cy="52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3131" name="Text Box 11"/>
          <p:cNvSpPr txBox="1">
            <a:spLocks noChangeArrowheads="1"/>
          </p:cNvSpPr>
          <p:nvPr/>
        </p:nvSpPr>
        <p:spPr bwMode="auto">
          <a:xfrm>
            <a:off x="4284663" y="1557338"/>
            <a:ext cx="1441450" cy="260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altLang="fr-FR" sz="1100" b="1">
                <a:latin typeface="Tahoma" pitchFamily="34" charset="0"/>
              </a:rPr>
              <a:t>Balkans</a:t>
            </a:r>
          </a:p>
        </p:txBody>
      </p:sp>
      <p:sp>
        <p:nvSpPr>
          <p:cNvPr id="773132" name="Text Box 12"/>
          <p:cNvSpPr txBox="1">
            <a:spLocks noChangeArrowheads="1"/>
          </p:cNvSpPr>
          <p:nvPr/>
        </p:nvSpPr>
        <p:spPr bwMode="auto">
          <a:xfrm>
            <a:off x="4500563" y="2133600"/>
            <a:ext cx="1150937" cy="260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altLang="fr-FR" sz="1100" b="1">
                <a:latin typeface="Tahoma" pitchFamily="34" charset="0"/>
              </a:rPr>
              <a:t>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1226-0AA8-4979-A982-12139F95069B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Migrants in the trade union</a:t>
            </a:r>
            <a:br>
              <a:rPr lang="en-GB" altLang="fr-FR">
                <a:cs typeface="Times" charset="0"/>
              </a:rPr>
            </a:br>
            <a:r>
              <a:rPr lang="en-GB" altLang="fr-FR">
                <a:solidFill>
                  <a:srgbClr val="FF0000"/>
                </a:solidFill>
                <a:cs typeface="Times" charset="0"/>
              </a:rPr>
              <a:t>Information work and training</a:t>
            </a:r>
            <a:endParaRPr lang="de-CH" altLang="fr-FR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78245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lvl="1"/>
            <a:r>
              <a:rPr lang="en-GB" altLang="fr-FR">
                <a:solidFill>
                  <a:srgbClr val="000000"/>
                </a:solidFill>
              </a:rPr>
              <a:t>Information material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</a:t>
            </a:r>
            <a:r>
              <a:rPr lang="en-GB" altLang="fr-FR" b="0">
                <a:solidFill>
                  <a:srgbClr val="000000"/>
                </a:solidFill>
              </a:rPr>
              <a:t>Flyers, brochures, trade union media in the important migrant languages (via the national languages D-F-I: Spanish, Portuguese, Serbo-Croatian, Albanian, Turkish).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Brochures with specific contents for target groups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Distribution channels: at the work place, via migration media,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Migrant associations, partly via consulates or other structures</a:t>
            </a:r>
          </a:p>
          <a:p>
            <a:pPr lvl="1"/>
            <a:endParaRPr lang="en-GB" altLang="fr-FR">
              <a:solidFill>
                <a:srgbClr val="000000"/>
              </a:solidFill>
            </a:endParaRPr>
          </a:p>
          <a:p>
            <a:pPr lvl="1"/>
            <a:r>
              <a:rPr lang="en-GB" altLang="fr-FR">
                <a:solidFill>
                  <a:srgbClr val="000000"/>
                </a:solidFill>
              </a:rPr>
              <a:t>Training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</a:t>
            </a:r>
            <a:r>
              <a:rPr lang="en-GB" altLang="fr-FR" b="0">
                <a:solidFill>
                  <a:srgbClr val="000000"/>
                </a:solidFill>
              </a:rPr>
              <a:t>Training of activists in their mother tongue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chemeClr val="tx1"/>
                </a:solidFill>
                <a:cs typeface="Times" charset="0"/>
              </a:rPr>
              <a:t> Training of union secretaries on migration-specific topics (e.g. pension fund and return journey; bilateral agreements; children facilities; etc.)</a:t>
            </a:r>
            <a:endParaRPr lang="de-CH" altLang="fr-FR">
              <a:latin typeface="Times" charset="0"/>
              <a:cs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2B3-509E-4A6C-988D-FC00621BE842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Our policy with respect to migrants</a:t>
            </a:r>
            <a:br>
              <a:rPr lang="en-GB" altLang="fr-FR">
                <a:cs typeface="Times" charset="0"/>
              </a:rPr>
            </a:br>
            <a:r>
              <a:rPr lang="en-GB" altLang="fr-FR">
                <a:solidFill>
                  <a:srgbClr val="FF0000"/>
                </a:solidFill>
                <a:cs typeface="Times" charset="0"/>
              </a:rPr>
              <a:t>Integration and equality</a:t>
            </a:r>
            <a:endParaRPr lang="de-CH" altLang="fr-FR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Integration above all on the job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Integration via information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Integration via language acquisition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Legal equality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Equal rights in the enterprise and in the trade union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Implementation of equal working conditions for all</a:t>
            </a:r>
          </a:p>
          <a:p>
            <a:pPr lvl="1"/>
            <a:r>
              <a:rPr lang="en-GB" altLang="fr-FR" b="0">
                <a:solidFill>
                  <a:srgbClr val="000000"/>
                </a:solidFill>
              </a:rPr>
              <a:t>    (e.g. delegation law, flanking measures)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chemeClr val="tx1"/>
                </a:solidFill>
                <a:cs typeface="Times" charset="0"/>
              </a:rPr>
              <a:t>Political mouthpiece for the rights of the migrants</a:t>
            </a:r>
            <a:endParaRPr lang="de-CH" altLang="fr-FR" b="0"/>
          </a:p>
          <a:p>
            <a:endParaRPr lang="de-CH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DC0D-C70D-4442-A709-4F00C62F732C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Migrants in the trade union</a:t>
            </a:r>
            <a:br>
              <a:rPr lang="en-GB" altLang="fr-FR">
                <a:cs typeface="Times" charset="0"/>
              </a:rPr>
            </a:br>
            <a:r>
              <a:rPr lang="en-GB" altLang="fr-FR">
                <a:solidFill>
                  <a:srgbClr val="FF0000"/>
                </a:solidFill>
                <a:cs typeface="Times" charset="0"/>
              </a:rPr>
              <a:t>Key aspects of work in the migration area</a:t>
            </a:r>
            <a:endParaRPr lang="de-CH" altLang="fr-FR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lvl="3"/>
            <a:r>
              <a:rPr lang="en-GB" altLang="fr-FR">
                <a:solidFill>
                  <a:srgbClr val="000000"/>
                </a:solidFill>
              </a:rPr>
              <a:t>Preparation of information material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Training courses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Support and consultation with committees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Migration-specific topics on which we work: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Large work of information in connection with the bilateral agreements (e.g. Portugal, Germany)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Social policy - migration point of view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The new aliens act (referendum)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Schengen visas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Youth unemployment (children “our members”)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Vocational training for migrants</a:t>
            </a:r>
          </a:p>
          <a:p>
            <a:pPr lvl="3"/>
            <a:r>
              <a:rPr lang="en-GB" altLang="fr-FR">
                <a:solidFill>
                  <a:srgbClr val="000000"/>
                </a:solidFill>
              </a:rPr>
              <a:t>So-called “people without papers”</a:t>
            </a:r>
          </a:p>
          <a:p>
            <a:pPr lvl="3"/>
            <a:r>
              <a:rPr lang="en-GB" altLang="fr-FR">
                <a:cs typeface="Times" charset="0"/>
              </a:rPr>
              <a:t>Naturalisation</a:t>
            </a:r>
            <a:endParaRPr lang="de-CH" altLang="fr-FR">
              <a:cs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175AC-4A70-4585-9CF8-49AB3C4B010D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Migrants in the trade union</a:t>
            </a:r>
            <a:br>
              <a:rPr lang="en-GB" altLang="fr-FR">
                <a:cs typeface="Times" charset="0"/>
              </a:rPr>
            </a:br>
            <a:r>
              <a:rPr lang="en-GB" altLang="fr-FR">
                <a:solidFill>
                  <a:srgbClr val="FF0000"/>
                </a:solidFill>
                <a:cs typeface="Times" charset="0"/>
              </a:rPr>
              <a:t>Integration projects</a:t>
            </a:r>
            <a:endParaRPr lang="de-CH" altLang="fr-FR">
              <a:solidFill>
                <a:srgbClr val="FF0000"/>
              </a:solidFill>
              <a:cs typeface="Times" charset="0"/>
            </a:endParaRP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lvl="1"/>
            <a:r>
              <a:rPr lang="en-GB" altLang="fr-FR" b="0">
                <a:solidFill>
                  <a:srgbClr val="000000"/>
                </a:solidFill>
              </a:rPr>
              <a:t>Partly by Confederation co-financing, partly by parity funds</a:t>
            </a:r>
          </a:p>
          <a:p>
            <a:pPr lvl="1"/>
            <a:endParaRPr lang="en-GB" altLang="fr-FR" b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Spain Portugal project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German and French courses in certain </a:t>
            </a:r>
            <a:r>
              <a:rPr lang="en-GB" altLang="fr-FR" b="0">
                <a:solidFill>
                  <a:schemeClr val="tx1"/>
                </a:solidFill>
              </a:rPr>
              <a:t>sectors</a:t>
            </a:r>
            <a:r>
              <a:rPr lang="en-GB" altLang="fr-FR" b="0">
                <a:solidFill>
                  <a:srgbClr val="000000"/>
                </a:solidFill>
              </a:rPr>
              <a:t> (among others   difficult to reach target groups)</a:t>
            </a:r>
            <a:endParaRPr lang="en-GB" altLang="fr-FR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Training key persons in enterprises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 Youth against racism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b="0">
                <a:solidFill>
                  <a:schemeClr val="tx1"/>
                </a:solidFill>
                <a:cs typeface="Times" charset="0"/>
              </a:rPr>
              <a:t> Hotel and restaurant industry (in co-operation with the ECAP)</a:t>
            </a:r>
          </a:p>
          <a:p>
            <a:pPr lvl="1">
              <a:buFont typeface="Wingdings" pitchFamily="2" charset="2"/>
              <a:buChar char="§"/>
            </a:pPr>
            <a:r>
              <a:rPr lang="fr-FR" altLang="fr-FR" b="0">
                <a:solidFill>
                  <a:schemeClr val="tx1"/>
                </a:solidFill>
                <a:cs typeface="Times" charset="0"/>
              </a:rPr>
              <a:t> Project Progredir – professional training for portuguese women</a:t>
            </a:r>
            <a:endParaRPr lang="de-CH" altLang="fr-FR" b="0">
              <a:solidFill>
                <a:schemeClr val="tx1"/>
              </a:solidFill>
              <a:cs typeface="Time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DB-3726-4D68-BF42-CEE23FB7A23F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Migration population in Switzerland</a:t>
            </a:r>
            <a:endParaRPr lang="de-CH" altLang="fr-FR">
              <a:latin typeface="Times" charset="0"/>
              <a:cs typeface="Times" charset="0"/>
            </a:endParaRP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de-CH" altLang="fr-FR"/>
          </a:p>
          <a:p>
            <a:pPr>
              <a:buFont typeface="Wingdings" pitchFamily="2" charset="2"/>
              <a:buChar char="§"/>
            </a:pPr>
            <a:r>
              <a:rPr lang="de-CH" altLang="fr-FR"/>
              <a:t> </a:t>
            </a:r>
            <a:r>
              <a:rPr lang="en-GB" altLang="fr-FR">
                <a:solidFill>
                  <a:srgbClr val="000000"/>
                </a:solidFill>
              </a:rPr>
              <a:t> </a:t>
            </a:r>
            <a:r>
              <a:rPr lang="en-GB" altLang="fr-FR" sz="2400">
                <a:solidFill>
                  <a:srgbClr val="000000"/>
                </a:solidFill>
              </a:rPr>
              <a:t>Composition of the migration population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sz="2400">
                <a:solidFill>
                  <a:srgbClr val="000000"/>
                </a:solidFill>
              </a:rPr>
              <a:t> Relationship to the Swiss population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sz="2400">
                <a:solidFill>
                  <a:srgbClr val="000000"/>
                </a:solidFill>
              </a:rPr>
              <a:t> Economic significance of migrants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 sz="2400">
                <a:solidFill>
                  <a:schemeClr val="tx1"/>
                </a:solidFill>
                <a:cs typeface="Times" charset="0"/>
              </a:rPr>
              <a:t> Situation of migrants</a:t>
            </a:r>
            <a:endParaRPr lang="de-CH" altLang="fr-FR" sz="2400"/>
          </a:p>
          <a:p>
            <a:endParaRPr lang="de-CH" altLang="fr-FR" sz="2400"/>
          </a:p>
          <a:p>
            <a:endParaRPr lang="de-CH" altLang="fr-FR" sz="2400"/>
          </a:p>
          <a:p>
            <a:endParaRPr lang="de-CH" altLang="fr-FR" sz="2400"/>
          </a:p>
          <a:p>
            <a:pPr>
              <a:buFontTx/>
              <a:buNone/>
            </a:pPr>
            <a:endParaRPr lang="de-CH" altLang="fr-FR" sz="2400"/>
          </a:p>
          <a:p>
            <a:pPr>
              <a:buFontTx/>
              <a:buChar char="•"/>
            </a:pPr>
            <a:endParaRPr lang="de-CH" altLang="fr-FR" sz="2400"/>
          </a:p>
          <a:p>
            <a:pPr>
              <a:buFontTx/>
              <a:buChar char="•"/>
            </a:pPr>
            <a:endParaRPr lang="de-CH" altLang="fr-FR" sz="2400"/>
          </a:p>
          <a:p>
            <a:pPr>
              <a:buFontTx/>
              <a:buChar char="•"/>
            </a:pPr>
            <a:endParaRPr lang="de-CH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BF2A-DEAA-44A4-B3D4-CA322314E4C5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b="1">
                <a:cs typeface="Times" charset="0"/>
              </a:rPr>
              <a:t>Migrants in Switzerland</a:t>
            </a:r>
            <a:r>
              <a:rPr lang="en-GB" altLang="fr-FR">
                <a:cs typeface="Times" charset="0"/>
              </a:rPr>
              <a:t/>
            </a:r>
            <a:br>
              <a:rPr lang="en-GB" altLang="fr-FR">
                <a:cs typeface="Times" charset="0"/>
              </a:rPr>
            </a:br>
            <a:r>
              <a:rPr lang="en-GB" altLang="fr-FR" b="1">
                <a:solidFill>
                  <a:srgbClr val="FF0000"/>
                </a:solidFill>
                <a:cs typeface="Times" charset="0"/>
              </a:rPr>
              <a:t>Migration flows</a:t>
            </a:r>
            <a:endParaRPr lang="de-DE" altLang="fr-FR" b="1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190500" indent="-190500">
              <a:spcBef>
                <a:spcPct val="0"/>
              </a:spcBef>
              <a:buSzTx/>
            </a:pPr>
            <a:r>
              <a:rPr lang="de-CH" altLang="fr-FR" b="0"/>
              <a:t> </a:t>
            </a:r>
            <a:r>
              <a:rPr lang="en-GB" altLang="fr-FR" b="0">
                <a:solidFill>
                  <a:srgbClr val="000000"/>
                </a:solidFill>
              </a:rPr>
              <a:t>Starting from 1890, Italians for large infrastructure building</a:t>
            </a:r>
            <a:br>
              <a:rPr lang="en-GB" altLang="fr-FR" b="0">
                <a:solidFill>
                  <a:srgbClr val="000000"/>
                </a:solidFill>
              </a:rPr>
            </a:br>
            <a:r>
              <a:rPr lang="en-GB" altLang="fr-FR" b="0">
                <a:solidFill>
                  <a:srgbClr val="000000"/>
                </a:solidFill>
              </a:rPr>
              <a:t>in 1910 over 200,000 Italians, 40% the building workers were foreigners and 44% of the Italians worked in the building industry</a:t>
            </a:r>
          </a:p>
          <a:p>
            <a:pPr marL="381000" lvl="1"/>
            <a:endParaRPr lang="en-GB" altLang="fr-FR" b="0">
              <a:solidFill>
                <a:srgbClr val="000000"/>
              </a:solidFill>
            </a:endParaRPr>
          </a:p>
          <a:p>
            <a:pPr marL="381000" lvl="1"/>
            <a:r>
              <a:rPr lang="en-GB" altLang="fr-FR" b="0">
                <a:solidFill>
                  <a:srgbClr val="000000"/>
                </a:solidFill>
              </a:rPr>
              <a:t>Recruiting countries/immigration mainly from:</a:t>
            </a:r>
          </a:p>
          <a:p>
            <a:pPr marL="381000"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60's/70's Italy</a:t>
            </a:r>
          </a:p>
          <a:p>
            <a:pPr marL="381000"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70's Spain, Turkey</a:t>
            </a:r>
          </a:p>
          <a:p>
            <a:pPr marL="381000"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80's/90's former Yugoslavia/Portugal</a:t>
            </a:r>
          </a:p>
          <a:p>
            <a:pPr marL="381000" lvl="1">
              <a:buFont typeface="Wingdings" pitchFamily="2" charset="2"/>
              <a:buChar char="§"/>
            </a:pPr>
            <a:r>
              <a:rPr lang="en-GB" altLang="fr-FR" b="0">
                <a:solidFill>
                  <a:schemeClr val="tx1"/>
                </a:solidFill>
              </a:rPr>
              <a:t>90’s/20’s Germany/Portugal/former Yugoslavia</a:t>
            </a:r>
          </a:p>
          <a:p>
            <a:pPr marL="381000" lvl="1"/>
            <a:endParaRPr lang="en-GB" altLang="fr-FR" b="0">
              <a:solidFill>
                <a:srgbClr val="000000"/>
              </a:solidFill>
            </a:endParaRPr>
          </a:p>
          <a:p>
            <a:pPr marL="381000" lvl="1">
              <a:buFont typeface="Wingdings" pitchFamily="2" charset="2"/>
              <a:buChar char="§"/>
            </a:pPr>
            <a:r>
              <a:rPr lang="en-GB" altLang="fr-FR" b="0">
                <a:solidFill>
                  <a:srgbClr val="000000"/>
                </a:solidFill>
              </a:rPr>
              <a:t>1991 introduction of the triple circuit/dual circuit model: only working migrants allowed from EU countries. Only highly qualified migrants and specialists from non-EU countries.</a:t>
            </a:r>
          </a:p>
          <a:p>
            <a:pPr marL="381000" lvl="1">
              <a:buFont typeface="Wingdings" pitchFamily="2" charset="2"/>
              <a:buChar char="§"/>
            </a:pPr>
            <a:endParaRPr lang="de-CH" altLang="fr-FR" b="0"/>
          </a:p>
          <a:p>
            <a:pPr marL="190500" indent="-190500">
              <a:spcBef>
                <a:spcPct val="0"/>
              </a:spcBef>
              <a:buSzTx/>
            </a:pPr>
            <a:endParaRPr lang="de-DE" altLang="fr-FR" b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F2E7-6218-424D-8AF0-C08A396DA480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b="1">
                <a:cs typeface="Times" charset="0"/>
              </a:rPr>
              <a:t>Migrants in Switzerland</a:t>
            </a:r>
            <a:r>
              <a:rPr lang="en-GB" altLang="fr-FR">
                <a:cs typeface="Times" charset="0"/>
              </a:rPr>
              <a:t/>
            </a:r>
            <a:br>
              <a:rPr lang="en-GB" altLang="fr-FR">
                <a:cs typeface="Times" charset="0"/>
              </a:rPr>
            </a:br>
            <a:r>
              <a:rPr lang="en-GB" altLang="fr-FR" b="1">
                <a:solidFill>
                  <a:srgbClr val="FF0000"/>
                </a:solidFill>
                <a:cs typeface="Times" charset="0"/>
              </a:rPr>
              <a:t>Composition 2010</a:t>
            </a:r>
            <a:endParaRPr lang="de-CH" altLang="fr-FR" b="1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68313" y="58054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de-CH" altLang="fr-FR" sz="180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739336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1403350" y="1576388"/>
          <a:ext cx="7416800" cy="492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43" name="Chart" r:id="rId4" imgW="9372600" imgH="6229350" progId="Excel.Chart.8">
                  <p:embed/>
                </p:oleObj>
              </mc:Choice>
              <mc:Fallback>
                <p:oleObj name="Chart" r:id="rId4" imgW="9372600" imgH="622935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576388"/>
                        <a:ext cx="7416800" cy="492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9339" name="Text Box 11"/>
          <p:cNvSpPr txBox="1">
            <a:spLocks noChangeAspect="1" noChangeArrowheads="1"/>
          </p:cNvSpPr>
          <p:nvPr/>
        </p:nvSpPr>
        <p:spPr bwMode="auto">
          <a:xfrm>
            <a:off x="323850" y="1916113"/>
            <a:ext cx="2035175" cy="301307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P</a:t>
            </a:r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roportion of foreign resident</a:t>
            </a:r>
            <a:r>
              <a:rPr lang="fr-FR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s is </a:t>
            </a:r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22.5% </a:t>
            </a:r>
          </a:p>
          <a:p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In the EU comparison, formally higher proportion of migrants to the resident population.  </a:t>
            </a:r>
            <a:r>
              <a:rPr lang="de-CH" altLang="fr-FR" sz="1200" b="1" u="sng">
                <a:solidFill>
                  <a:srgbClr val="FF0000"/>
                </a:solidFill>
                <a:latin typeface="Arial" charset="0"/>
                <a:cs typeface="Times" charset="0"/>
              </a:rPr>
              <a:t>However</a:t>
            </a:r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: the naturalisation ratio at 2.</a:t>
            </a:r>
            <a:r>
              <a:rPr lang="fr-FR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8</a:t>
            </a:r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% is rather low in the EU comparison.   </a:t>
            </a:r>
          </a:p>
          <a:p>
            <a:r>
              <a:rPr lang="de-CH" altLang="fr-FR" sz="1200" b="1">
                <a:solidFill>
                  <a:srgbClr val="FF0000"/>
                </a:solidFill>
                <a:latin typeface="Arial" charset="0"/>
                <a:cs typeface="Times" charset="0"/>
              </a:rPr>
              <a:t>About 600,000 migrants could request naturalisation according to current rules (however: procedure, costs) </a:t>
            </a:r>
          </a:p>
        </p:txBody>
      </p:sp>
      <p:sp>
        <p:nvSpPr>
          <p:cNvPr id="739340" name="Text Box 12"/>
          <p:cNvSpPr txBox="1">
            <a:spLocks noChangeArrowheads="1"/>
          </p:cNvSpPr>
          <p:nvPr/>
        </p:nvSpPr>
        <p:spPr bwMode="auto">
          <a:xfrm>
            <a:off x="3348038" y="1576388"/>
            <a:ext cx="1460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de-CH" altLang="fr-FR" sz="18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3710-0D7C-4A24-9BE0-D8FD7B2116C8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62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b="1">
                <a:cs typeface="Times" charset="0"/>
              </a:rPr>
              <a:t>Migrants in Switzerland</a:t>
            </a:r>
            <a:r>
              <a:rPr lang="en-GB" altLang="fr-FR">
                <a:cs typeface="Times" charset="0"/>
              </a:rPr>
              <a:t/>
            </a:r>
            <a:br>
              <a:rPr lang="en-GB" altLang="fr-FR">
                <a:cs typeface="Times" charset="0"/>
              </a:rPr>
            </a:br>
            <a:r>
              <a:rPr lang="en-GB" altLang="fr-FR" b="1">
                <a:solidFill>
                  <a:srgbClr val="FF0000"/>
                </a:solidFill>
                <a:cs typeface="Times" charset="0"/>
              </a:rPr>
              <a:t>EU citizens/non-EU citizens</a:t>
            </a:r>
            <a:endParaRPr lang="de-CH" altLang="fr-FR" b="1">
              <a:solidFill>
                <a:srgbClr val="FF0000"/>
              </a:solidFill>
              <a:latin typeface="Times" charset="0"/>
              <a:cs typeface="Times" charset="0"/>
            </a:endParaRPr>
          </a:p>
        </p:txBody>
      </p:sp>
      <p:graphicFrame>
        <p:nvGraphicFramePr>
          <p:cNvPr id="7628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9750" y="1985963"/>
          <a:ext cx="7673975" cy="41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2893" name="Chart" r:id="rId4" imgW="7715250" imgH="4143375" progId="MSGraph.Chart.8">
                  <p:embed followColorScheme="full"/>
                </p:oleObj>
              </mc:Choice>
              <mc:Fallback>
                <p:oleObj name="Chart" r:id="rId4" imgW="7715250" imgH="41433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85963"/>
                        <a:ext cx="7673975" cy="412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3276600" y="5470525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fr-FR" sz="1800">
                <a:latin typeface="Arial" charset="0"/>
              </a:rPr>
              <a:t>Third states</a:t>
            </a:r>
          </a:p>
        </p:txBody>
      </p:sp>
      <p:sp>
        <p:nvSpPr>
          <p:cNvPr id="762888" name="Text Box 8"/>
          <p:cNvSpPr txBox="1">
            <a:spLocks noChangeArrowheads="1"/>
          </p:cNvSpPr>
          <p:nvPr/>
        </p:nvSpPr>
        <p:spPr bwMode="auto">
          <a:xfrm>
            <a:off x="5435600" y="5516563"/>
            <a:ext cx="1441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fr-FR" sz="1500">
                <a:latin typeface="Arial" charset="0"/>
              </a:rPr>
              <a:t>Undocumente</a:t>
            </a:r>
            <a:r>
              <a:rPr lang="fr-FR" altLang="fr-FR" sz="1500">
                <a:latin typeface="Arial" charset="0"/>
              </a:rPr>
              <a:t>t migrants</a:t>
            </a:r>
            <a:endParaRPr lang="de-CH" altLang="fr-FR" sz="15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D609-68C7-4D3C-B78D-B56FC27A9445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pic>
        <p:nvPicPr>
          <p:cNvPr id="731150" name="Picture 14" descr="Neues Bil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268413"/>
            <a:ext cx="6769100" cy="5000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1151" name="Rectangle 15"/>
          <p:cNvSpPr>
            <a:spLocks noChangeArrowheads="1"/>
          </p:cNvSpPr>
          <p:nvPr/>
        </p:nvSpPr>
        <p:spPr bwMode="auto">
          <a:xfrm>
            <a:off x="2268538" y="1844675"/>
            <a:ext cx="2016125" cy="3827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Hospitality industry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Private households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Construction industry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Industry, energy and water supply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Real estate services, IT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Trade, property maintenance</a:t>
            </a:r>
          </a:p>
          <a:p>
            <a:pPr algn="r">
              <a:lnSpc>
                <a:spcPct val="210000"/>
              </a:lnSpc>
            </a:pPr>
            <a:r>
              <a:rPr lang="en-US" altLang="fr-FR" sz="900" b="1">
                <a:latin typeface="Arial" charset="0"/>
              </a:rPr>
              <a:t>Total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Health- and social care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Other services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Transportation and intelligence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Banking and insurance industry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Public administration</a:t>
            </a:r>
          </a:p>
          <a:p>
            <a:pPr algn="r">
              <a:lnSpc>
                <a:spcPct val="210000"/>
              </a:lnSpc>
            </a:pPr>
            <a:r>
              <a:rPr lang="en-US" altLang="fr-FR" sz="900">
                <a:latin typeface="Arial" charset="0"/>
              </a:rPr>
              <a:t>Agriculture and forestry </a:t>
            </a:r>
          </a:p>
        </p:txBody>
      </p:sp>
      <p:sp>
        <p:nvSpPr>
          <p:cNvPr id="731152" name="Text Box 16"/>
          <p:cNvSpPr txBox="1">
            <a:spLocks noChangeArrowheads="1"/>
          </p:cNvSpPr>
          <p:nvPr/>
        </p:nvSpPr>
        <p:spPr bwMode="auto">
          <a:xfrm>
            <a:off x="971550" y="1916113"/>
            <a:ext cx="1439863" cy="1370012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CH" altLang="fr-FR" sz="1200" b="1">
                <a:solidFill>
                  <a:schemeClr val="tx2"/>
                </a:solidFill>
                <a:latin typeface="Arial" charset="0"/>
                <a:cs typeface="Times" charset="0"/>
              </a:rPr>
              <a:t>Without the contribution of the employed migrants, the Swiss economy could not function!</a:t>
            </a:r>
            <a:endParaRPr lang="de-CH" altLang="fr-FR" sz="1200" b="1">
              <a:latin typeface="Times" charset="0"/>
              <a:cs typeface="Times" charset="0"/>
            </a:endParaRPr>
          </a:p>
        </p:txBody>
      </p:sp>
      <p:sp>
        <p:nvSpPr>
          <p:cNvPr id="731154" name="Rectangle 18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GB" altLang="fr-FR" b="1"/>
              <a:t>Migrants in Switzerland</a:t>
            </a:r>
            <a:r>
              <a:rPr lang="en-GB" altLang="fr-FR"/>
              <a:t/>
            </a:r>
            <a:br>
              <a:rPr lang="en-GB" altLang="fr-FR"/>
            </a:br>
            <a:r>
              <a:rPr lang="en-GB" altLang="fr-FR" sz="1900">
                <a:solidFill>
                  <a:schemeClr val="tx2"/>
                </a:solidFill>
              </a:rPr>
              <a:t>Proportion of active work effected </a:t>
            </a:r>
            <a:br>
              <a:rPr lang="en-GB" altLang="fr-FR" sz="1900">
                <a:solidFill>
                  <a:schemeClr val="tx2"/>
                </a:solidFill>
              </a:rPr>
            </a:br>
            <a:r>
              <a:rPr lang="en-GB" altLang="fr-FR" sz="1900">
                <a:solidFill>
                  <a:schemeClr val="tx2"/>
                </a:solidFill>
              </a:rPr>
              <a:t>by foreigners 2006</a:t>
            </a:r>
            <a:endParaRPr lang="de-CH" altLang="fr-FR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2C88-A4E8-48AE-A679-358DEDBB04EA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>
                <a:cs typeface="Times" charset="0"/>
              </a:rPr>
              <a:t>Migrants in trade unions</a:t>
            </a:r>
            <a:endParaRPr lang="de-CH" altLang="fr-FR">
              <a:latin typeface="Times" charset="0"/>
              <a:cs typeface="Times" charset="0"/>
            </a:endParaRP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fr-FR"/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Proportion of migrants in Unia membership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rgbClr val="000000"/>
                </a:solidFill>
              </a:rPr>
              <a:t> Origin of the union members</a:t>
            </a:r>
          </a:p>
          <a:p>
            <a:pPr lvl="1">
              <a:buFont typeface="Wingdings" pitchFamily="2" charset="2"/>
              <a:buChar char="§"/>
            </a:pPr>
            <a:r>
              <a:rPr lang="en-GB" altLang="fr-FR">
                <a:solidFill>
                  <a:schemeClr val="tx1"/>
                </a:solidFill>
                <a:cs typeface="Times" charset="0"/>
              </a:rPr>
              <a:t> Possibilities for participation, structures</a:t>
            </a:r>
            <a:endParaRPr lang="de-CH" altLang="fr-FR" sz="2800"/>
          </a:p>
          <a:p>
            <a:endParaRPr lang="de-CH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0776-84D5-4923-B8E1-412054C8C56F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Unia membership numbers</a:t>
            </a:r>
            <a:endParaRPr lang="de-CH" altLang="fr-FR">
              <a:latin typeface="Times" charset="0"/>
              <a:cs typeface="Times" charset="0"/>
            </a:endParaRPr>
          </a:p>
        </p:txBody>
      </p:sp>
      <p:graphicFrame>
        <p:nvGraphicFramePr>
          <p:cNvPr id="770056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971550" y="1590675"/>
          <a:ext cx="6200775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060" name="Chart" r:id="rId4" imgW="6200775" imgH="4762595" progId="Excel.Chart.8">
                  <p:embed/>
                </p:oleObj>
              </mc:Choice>
              <mc:Fallback>
                <p:oleObj name="Chart" r:id="rId4" imgW="6200775" imgH="4762595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590675"/>
                        <a:ext cx="6200775" cy="476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D693D-13D3-4883-9B2E-B70B3CFE39F9}" type="datetime2">
              <a:rPr lang="de-DE" altLang="fr-FR"/>
              <a:pPr/>
              <a:t>Montag, 5. Mai 2014</a:t>
            </a:fld>
            <a:endParaRPr lang="en-US" altLang="fr-FR" b="1"/>
          </a:p>
        </p:txBody>
      </p:sp>
      <p:sp>
        <p:nvSpPr>
          <p:cNvPr id="776249" name="Rectangle 57"/>
          <p:cNvSpPr>
            <a:spLocks noChangeArrowheads="1"/>
          </p:cNvSpPr>
          <p:nvPr/>
        </p:nvSpPr>
        <p:spPr bwMode="auto">
          <a:xfrm>
            <a:off x="1219200" y="1600200"/>
            <a:ext cx="624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altLang="fr-FR" sz="1800" b="1">
                <a:solidFill>
                  <a:schemeClr val="tx2"/>
                </a:solidFill>
                <a:latin typeface="Arial" charset="0"/>
              </a:rPr>
              <a:t>National migration conference</a:t>
            </a:r>
            <a:endParaRPr lang="de-CH" altLang="fr-FR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76258" name="Rectangle 66"/>
          <p:cNvSpPr>
            <a:spLocks noChangeArrowheads="1"/>
          </p:cNvSpPr>
          <p:nvPr/>
        </p:nvSpPr>
        <p:spPr bwMode="auto">
          <a:xfrm>
            <a:off x="533400" y="28194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59" name="Rectangle 67"/>
          <p:cNvSpPr>
            <a:spLocks noChangeArrowheads="1"/>
          </p:cNvSpPr>
          <p:nvPr/>
        </p:nvSpPr>
        <p:spPr bwMode="auto">
          <a:xfrm>
            <a:off x="6934200" y="28194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60" name="Rectangle 68"/>
          <p:cNvSpPr>
            <a:spLocks noChangeArrowheads="1"/>
          </p:cNvSpPr>
          <p:nvPr/>
        </p:nvSpPr>
        <p:spPr bwMode="auto">
          <a:xfrm>
            <a:off x="6781800" y="2971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62" name="Rectangle 70"/>
          <p:cNvSpPr>
            <a:spLocks noChangeArrowheads="1"/>
          </p:cNvSpPr>
          <p:nvPr/>
        </p:nvSpPr>
        <p:spPr bwMode="auto">
          <a:xfrm>
            <a:off x="6629400" y="31242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72" name="Oval 80"/>
          <p:cNvSpPr>
            <a:spLocks noChangeArrowheads="1"/>
          </p:cNvSpPr>
          <p:nvPr/>
        </p:nvSpPr>
        <p:spPr bwMode="auto">
          <a:xfrm>
            <a:off x="1447800" y="48768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73" name="Oval 81"/>
          <p:cNvSpPr>
            <a:spLocks noChangeArrowheads="1"/>
          </p:cNvSpPr>
          <p:nvPr/>
        </p:nvSpPr>
        <p:spPr bwMode="auto">
          <a:xfrm>
            <a:off x="1828800" y="47244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74" name="Oval 82"/>
          <p:cNvSpPr>
            <a:spLocks noChangeArrowheads="1"/>
          </p:cNvSpPr>
          <p:nvPr/>
        </p:nvSpPr>
        <p:spPr bwMode="auto">
          <a:xfrm>
            <a:off x="1981200" y="49530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75" name="Oval 83"/>
          <p:cNvSpPr>
            <a:spLocks noChangeArrowheads="1"/>
          </p:cNvSpPr>
          <p:nvPr/>
        </p:nvSpPr>
        <p:spPr bwMode="auto">
          <a:xfrm>
            <a:off x="2133600" y="51816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CH" altLang="fr-FR" sz="1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76288" name="Rectangle 96"/>
          <p:cNvSpPr>
            <a:spLocks noChangeArrowheads="1"/>
          </p:cNvSpPr>
          <p:nvPr/>
        </p:nvSpPr>
        <p:spPr bwMode="auto">
          <a:xfrm>
            <a:off x="6477000" y="32766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89" name="Rectangle 97"/>
          <p:cNvSpPr>
            <a:spLocks noChangeArrowheads="1"/>
          </p:cNvSpPr>
          <p:nvPr/>
        </p:nvSpPr>
        <p:spPr bwMode="auto">
          <a:xfrm>
            <a:off x="6286500" y="34290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1" name="Rectangle 99"/>
          <p:cNvSpPr>
            <a:spLocks noChangeArrowheads="1"/>
          </p:cNvSpPr>
          <p:nvPr/>
        </p:nvSpPr>
        <p:spPr bwMode="auto">
          <a:xfrm>
            <a:off x="6172200" y="35814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2" name="Rectangle 100"/>
          <p:cNvSpPr>
            <a:spLocks noChangeArrowheads="1"/>
          </p:cNvSpPr>
          <p:nvPr/>
        </p:nvSpPr>
        <p:spPr bwMode="auto">
          <a:xfrm>
            <a:off x="6019800" y="3733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Regional </a:t>
            </a:r>
          </a:p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migration </a:t>
            </a:r>
          </a:p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groups</a:t>
            </a:r>
          </a:p>
        </p:txBody>
      </p:sp>
      <p:sp>
        <p:nvSpPr>
          <p:cNvPr id="776294" name="Rectangle 102"/>
          <p:cNvSpPr>
            <a:spLocks noChangeArrowheads="1"/>
          </p:cNvSpPr>
          <p:nvPr/>
        </p:nvSpPr>
        <p:spPr bwMode="auto">
          <a:xfrm>
            <a:off x="685800" y="2971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5" name="Rectangle 103"/>
          <p:cNvSpPr>
            <a:spLocks noChangeArrowheads="1"/>
          </p:cNvSpPr>
          <p:nvPr/>
        </p:nvSpPr>
        <p:spPr bwMode="auto">
          <a:xfrm>
            <a:off x="838200" y="31242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6" name="Rectangle 104"/>
          <p:cNvSpPr>
            <a:spLocks noChangeArrowheads="1"/>
          </p:cNvSpPr>
          <p:nvPr/>
        </p:nvSpPr>
        <p:spPr bwMode="auto">
          <a:xfrm>
            <a:off x="990600" y="32766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7" name="Rectangle 105"/>
          <p:cNvSpPr>
            <a:spLocks noChangeArrowheads="1"/>
          </p:cNvSpPr>
          <p:nvPr/>
        </p:nvSpPr>
        <p:spPr bwMode="auto">
          <a:xfrm>
            <a:off x="1143000" y="34290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8" name="Rectangle 106"/>
          <p:cNvSpPr>
            <a:spLocks noChangeArrowheads="1"/>
          </p:cNvSpPr>
          <p:nvPr/>
        </p:nvSpPr>
        <p:spPr bwMode="auto">
          <a:xfrm>
            <a:off x="1295400" y="35814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299" name="Rectangle 107"/>
          <p:cNvSpPr>
            <a:spLocks noChangeArrowheads="1"/>
          </p:cNvSpPr>
          <p:nvPr/>
        </p:nvSpPr>
        <p:spPr bwMode="auto">
          <a:xfrm>
            <a:off x="1447800" y="3733800"/>
            <a:ext cx="114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Regional </a:t>
            </a:r>
          </a:p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migration </a:t>
            </a:r>
          </a:p>
          <a:p>
            <a:pPr algn="ctr"/>
            <a:r>
              <a:rPr lang="de-CH" altLang="fr-FR" sz="1600" b="1">
                <a:solidFill>
                  <a:schemeClr val="tx2"/>
                </a:solidFill>
                <a:latin typeface="Arial" charset="0"/>
              </a:rPr>
              <a:t>groups</a:t>
            </a:r>
          </a:p>
        </p:txBody>
      </p:sp>
      <p:sp>
        <p:nvSpPr>
          <p:cNvPr id="776302" name="Oval 110"/>
          <p:cNvSpPr>
            <a:spLocks noChangeArrowheads="1"/>
          </p:cNvSpPr>
          <p:nvPr/>
        </p:nvSpPr>
        <p:spPr bwMode="auto">
          <a:xfrm>
            <a:off x="1600200" y="51054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03" name="Oval 111"/>
          <p:cNvSpPr>
            <a:spLocks noChangeArrowheads="1"/>
          </p:cNvSpPr>
          <p:nvPr/>
        </p:nvSpPr>
        <p:spPr bwMode="auto">
          <a:xfrm>
            <a:off x="1828800" y="5257800"/>
            <a:ext cx="762000" cy="7620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CH" altLang="fr-FR" sz="1400" b="1">
                <a:solidFill>
                  <a:schemeClr val="tx2"/>
                </a:solidFill>
                <a:latin typeface="Arial" charset="0"/>
              </a:rPr>
              <a:t>Language </a:t>
            </a:r>
          </a:p>
          <a:p>
            <a:pPr algn="ctr"/>
            <a:r>
              <a:rPr lang="de-CH" altLang="fr-FR" sz="1400" b="1">
                <a:solidFill>
                  <a:schemeClr val="tx2"/>
                </a:solidFill>
                <a:latin typeface="Arial" charset="0"/>
              </a:rPr>
              <a:t>groups</a:t>
            </a:r>
          </a:p>
        </p:txBody>
      </p:sp>
      <p:sp>
        <p:nvSpPr>
          <p:cNvPr id="776308" name="Rectangle 116"/>
          <p:cNvSpPr>
            <a:spLocks noChangeArrowheads="1"/>
          </p:cNvSpPr>
          <p:nvPr/>
        </p:nvSpPr>
        <p:spPr bwMode="auto">
          <a:xfrm>
            <a:off x="4343400" y="5181600"/>
            <a:ext cx="2895600" cy="762000"/>
          </a:xfrm>
          <a:prstGeom prst="rect">
            <a:avLst/>
          </a:prstGeom>
          <a:solidFill>
            <a:srgbClr val="F0FF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CH" altLang="fr-FR" sz="1800" b="1">
                <a:solidFill>
                  <a:schemeClr val="tx2"/>
                </a:solidFill>
                <a:latin typeface="Arial" charset="0"/>
              </a:rPr>
              <a:t>Migration area </a:t>
            </a:r>
          </a:p>
          <a:p>
            <a:pPr algn="ctr"/>
            <a:r>
              <a:rPr lang="de-CH" altLang="fr-FR" sz="1800" b="1">
                <a:solidFill>
                  <a:schemeClr val="tx2"/>
                </a:solidFill>
                <a:latin typeface="Arial" charset="0"/>
              </a:rPr>
              <a:t>of the administration</a:t>
            </a:r>
            <a:endParaRPr lang="de-CH" altLang="fr-FR" sz="18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76312" name="Line 120"/>
          <p:cNvSpPr>
            <a:spLocks noChangeShapeType="1"/>
          </p:cNvSpPr>
          <p:nvPr/>
        </p:nvSpPr>
        <p:spPr bwMode="auto">
          <a:xfrm flipV="1">
            <a:off x="1828800" y="2209800"/>
            <a:ext cx="533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13" name="Line 121"/>
          <p:cNvSpPr>
            <a:spLocks noChangeShapeType="1"/>
          </p:cNvSpPr>
          <p:nvPr/>
        </p:nvSpPr>
        <p:spPr bwMode="auto">
          <a:xfrm flipH="1" flipV="1">
            <a:off x="6248400" y="21336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15" name="Line 123"/>
          <p:cNvSpPr>
            <a:spLocks noChangeShapeType="1"/>
          </p:cNvSpPr>
          <p:nvPr/>
        </p:nvSpPr>
        <p:spPr bwMode="auto">
          <a:xfrm flipH="1" flipV="1">
            <a:off x="19812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16" name="Line 124"/>
          <p:cNvSpPr>
            <a:spLocks noChangeShapeType="1"/>
          </p:cNvSpPr>
          <p:nvPr/>
        </p:nvSpPr>
        <p:spPr bwMode="auto">
          <a:xfrm flipH="1" flipV="1">
            <a:off x="2209800" y="4572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17" name="Oval 125"/>
          <p:cNvSpPr>
            <a:spLocks noChangeArrowheads="1"/>
          </p:cNvSpPr>
          <p:nvPr/>
        </p:nvSpPr>
        <p:spPr bwMode="auto">
          <a:xfrm>
            <a:off x="36576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18" name="Oval 126"/>
          <p:cNvSpPr>
            <a:spLocks noChangeArrowheads="1"/>
          </p:cNvSpPr>
          <p:nvPr/>
        </p:nvSpPr>
        <p:spPr bwMode="auto">
          <a:xfrm>
            <a:off x="2438400" y="2209800"/>
            <a:ext cx="3733800" cy="1219200"/>
          </a:xfrm>
          <a:prstGeom prst="ellipse">
            <a:avLst/>
          </a:prstGeom>
          <a:solidFill>
            <a:srgbClr val="E6E6E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altLang="fr-FR" sz="1800" b="1">
                <a:solidFill>
                  <a:schemeClr val="tx2"/>
                </a:solidFill>
                <a:latin typeface="Arial" charset="0"/>
              </a:rPr>
              <a:t>National migration committee</a:t>
            </a:r>
          </a:p>
        </p:txBody>
      </p:sp>
      <p:sp>
        <p:nvSpPr>
          <p:cNvPr id="776320" name="Line 128"/>
          <p:cNvSpPr>
            <a:spLocks noChangeShapeType="1"/>
          </p:cNvSpPr>
          <p:nvPr/>
        </p:nvSpPr>
        <p:spPr bwMode="auto">
          <a:xfrm flipV="1">
            <a:off x="2209800" y="32004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21" name="Line 129"/>
          <p:cNvSpPr>
            <a:spLocks noChangeShapeType="1"/>
          </p:cNvSpPr>
          <p:nvPr/>
        </p:nvSpPr>
        <p:spPr bwMode="auto">
          <a:xfrm flipH="1" flipV="1">
            <a:off x="5410200" y="32004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76322" name="Rectangle 1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>
                <a:cs typeface="Times" charset="0"/>
              </a:rPr>
              <a:t>Unia - migration structures are trade union organs</a:t>
            </a:r>
            <a:endParaRPr lang="de-CH" altLang="fr-FR">
              <a:latin typeface="Times" charset="0"/>
              <a:cs typeface="Times" charset="0"/>
            </a:endParaRPr>
          </a:p>
        </p:txBody>
      </p:sp>
      <p:sp>
        <p:nvSpPr>
          <p:cNvPr id="776323" name="Rectangle 1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altLang="fr-FR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_Master_0501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CCCCCC"/>
      </a:accent1>
      <a:accent2>
        <a:srgbClr val="99CC33"/>
      </a:accent2>
      <a:accent3>
        <a:srgbClr val="FFFFFF"/>
      </a:accent3>
      <a:accent4>
        <a:srgbClr val="000000"/>
      </a:accent4>
      <a:accent5>
        <a:srgbClr val="E2E2E2"/>
      </a:accent5>
      <a:accent6>
        <a:srgbClr val="8AB92D"/>
      </a:accent6>
      <a:hlink>
        <a:srgbClr val="99CCFF"/>
      </a:hlink>
      <a:folHlink>
        <a:srgbClr val="0099FF"/>
      </a:folHlink>
    </a:clrScheme>
    <a:fontScheme name="UNI_Master_050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_Master_0501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FF9933"/>
        </a:accent1>
        <a:accent2>
          <a:srgbClr val="99CC33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8AB92D"/>
        </a:accent6>
        <a:hlink>
          <a:srgbClr val="99CCFF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UNI_Master_0501</Template>
  <TotalTime>0</TotalTime>
  <Pages>1</Pages>
  <Words>900</Words>
  <Application>Microsoft Office PowerPoint</Application>
  <PresentationFormat>Overhead</PresentationFormat>
  <Paragraphs>156</Paragraphs>
  <Slides>16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UNI_Master_0501</vt:lpstr>
      <vt:lpstr>Chart</vt:lpstr>
      <vt:lpstr>Migration and trade unions</vt:lpstr>
      <vt:lpstr>Migration population in Switzerland</vt:lpstr>
      <vt:lpstr>Migrants in Switzerland Migration flows</vt:lpstr>
      <vt:lpstr>Migrants in Switzerland Composition 2010</vt:lpstr>
      <vt:lpstr>Migrants in Switzerland EU citizens/non-EU citizens</vt:lpstr>
      <vt:lpstr>Migrants in Switzerland Proportion of active work effected  by foreigners 2006</vt:lpstr>
      <vt:lpstr>Migrants in trade unions</vt:lpstr>
      <vt:lpstr>Unia membership numbers</vt:lpstr>
      <vt:lpstr>Unia - migration structures are trade union organs</vt:lpstr>
      <vt:lpstr>Recruiting and support of foreign members </vt:lpstr>
      <vt:lpstr>Migrants in the trade union Organisation and support of foreign colleagues</vt:lpstr>
      <vt:lpstr>Personnel policy of Unia – overall statistics 2009</vt:lpstr>
      <vt:lpstr>Migrants in the trade union Information work and training</vt:lpstr>
      <vt:lpstr>Our policy with respect to migrants Integration and equality</vt:lpstr>
      <vt:lpstr>Migrants in the trade union Key aspects of work in the migration area</vt:lpstr>
      <vt:lpstr>Migrants in the trade union Integration projects</vt:lpstr>
    </vt:vector>
  </TitlesOfParts>
  <Company>UNIA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>27.3.2001</dc:subject>
  <dc:creator>unhaha</dc:creator>
  <dc:description>das ist die allerletzte version vom samstag!</dc:description>
  <cp:lastModifiedBy>Debroux, Mathieu</cp:lastModifiedBy>
  <cp:revision>91</cp:revision>
  <cp:lastPrinted>2004-06-08T12:02:24Z</cp:lastPrinted>
  <dcterms:created xsi:type="dcterms:W3CDTF">2005-01-20T07:42:16Z</dcterms:created>
  <dcterms:modified xsi:type="dcterms:W3CDTF">2014-05-05T08:31:33Z</dcterms:modified>
</cp:coreProperties>
</file>